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2149F1-EA2E-41DF-A7C5-2624F2FD800A}">
  <a:tblStyle styleId="{C12149F1-EA2E-41DF-A7C5-2624F2FD80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532cd5c67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b532cd5c67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7136fee2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7136fee2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7136fee2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7136fee2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6fcf59a5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6fcf59a5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6fcf59a5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6fcf59a5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7136fee2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7136fee2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6fcf59a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6fcf59a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7136fee2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7136fee2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6fcf59a5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6fcf59a5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6fcf59a5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6fcf59a5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b6fcf59a5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b6fcf59a5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7136fee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b7136fee2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6fcf59a5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6fcf59a5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6fcf59a5f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6fcf59a5f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6fcf59a5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6fcf59a5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6fcf59a5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6fcf59a5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6fcf59a5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6fcf59a5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b6fcf59a5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b6fcf59a5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6fcf59a5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6fcf59a5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6fcf59a5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b6fcf59a5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6fcf59a5f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6fcf59a5f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7136ff0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7136ff0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6fcf59a5f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6fcf59a5f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6fcf59a5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6fcf59a5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6fcf59a5f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6fcf59a5f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6fcf59a5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6fcf59a5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6fcf59a5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6fcf59a5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532cd5c6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532cd5c6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6fcf59a5f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6fcf59a5f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6fcf59a5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6fcf59a5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6fcf59a5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6fcf59a5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6fcf59a5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6fcf59a5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6fcf59a5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6fcf59a5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6fcf59a5f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6fcf59a5f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457201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1489175" y="2586450"/>
            <a:ext cx="68973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Rami Wail, Ahmed Alaa, Mohamed Hatem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201600112 - 201600352-201600075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DG - FinFet: Project Presentation 2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Supervised by : Dr Amr Bayoumi.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Naneng 520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075" y="363013"/>
            <a:ext cx="393382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75" y="3617825"/>
            <a:ext cx="842962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equation </a:t>
            </a:r>
            <a:endParaRPr/>
          </a:p>
        </p:txBody>
      </p: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700" y="3294413"/>
            <a:ext cx="48958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950" y="1490575"/>
            <a:ext cx="526732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750" y="1633550"/>
            <a:ext cx="6887299" cy="25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655" y="1581150"/>
            <a:ext cx="7024700" cy="283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 rotWithShape="1">
          <a:blip r:embed="rId4">
            <a:alphaModFix/>
          </a:blip>
          <a:srcRect b="23640" l="0" r="27546" t="0"/>
          <a:stretch/>
        </p:blipFill>
        <p:spPr>
          <a:xfrm>
            <a:off x="6570075" y="120150"/>
            <a:ext cx="1666500" cy="13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75" y="1188400"/>
            <a:ext cx="7908850" cy="27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</a:t>
            </a:r>
            <a:r>
              <a:rPr lang="en"/>
              <a:t>circuit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200" y="1200138"/>
            <a:ext cx="65055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387" y="1130875"/>
            <a:ext cx="5291225" cy="38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352025" y="11132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-voltage</a:t>
            </a:r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75" y="1063375"/>
            <a:ext cx="71247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potential</a:t>
            </a:r>
            <a:endParaRPr/>
          </a:p>
        </p:txBody>
      </p:sp>
      <p:sp>
        <p:nvSpPr>
          <p:cNvPr id="330" name="Google Shape;330;p5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23925"/>
            <a:ext cx="71628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levels at drain</a:t>
            </a:r>
            <a:endParaRPr/>
          </a:p>
        </p:txBody>
      </p:sp>
      <p:sp>
        <p:nvSpPr>
          <p:cNvPr id="337" name="Google Shape;337;p5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38" y="1247613"/>
            <a:ext cx="71342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457200" y="1200150"/>
            <a:ext cx="4740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FinFET(Fin Field Effect Transistor) named fin because the source /drain region form a fin on the silicon surface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prefered gate design in CMOS from 14 nm to 7 nm due to its many superior attributes.</a:t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52" y="1200150"/>
            <a:ext cx="3489350" cy="32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Energy levels at source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25" y="1111450"/>
            <a:ext cx="717232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Charge per unit area drain </a:t>
            </a:r>
            <a:endParaRPr/>
          </a:p>
        </p:txBody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907638"/>
            <a:ext cx="71628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Charge per unit area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00" y="1097175"/>
            <a:ext cx="71247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25" y="1111450"/>
            <a:ext cx="714375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 at drain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63" y="1106700"/>
            <a:ext cx="72294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currents</a:t>
            </a:r>
            <a:endParaRPr/>
          </a:p>
        </p:txBody>
      </p:sp>
      <p:sp>
        <p:nvSpPr>
          <p:cNvPr id="379" name="Google Shape;379;p6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125750"/>
            <a:ext cx="70675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Nanohub tool</a:t>
            </a:r>
            <a:endParaRPr/>
          </a:p>
        </p:txBody>
      </p:sp>
      <p:sp>
        <p:nvSpPr>
          <p:cNvPr id="386" name="Google Shape;386;p6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62"/>
          <p:cNvPicPr preferRelativeResize="0"/>
          <p:nvPr/>
        </p:nvPicPr>
        <p:blipFill rotWithShape="1">
          <a:blip r:embed="rId3">
            <a:alphaModFix/>
          </a:blip>
          <a:srcRect b="0" l="0" r="55444" t="0"/>
          <a:stretch/>
        </p:blipFill>
        <p:spPr>
          <a:xfrm>
            <a:off x="831025" y="777363"/>
            <a:ext cx="32848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62"/>
          <p:cNvPicPr preferRelativeResize="0"/>
          <p:nvPr/>
        </p:nvPicPr>
        <p:blipFill rotWithShape="1">
          <a:blip r:embed="rId4">
            <a:alphaModFix/>
          </a:blip>
          <a:srcRect b="23085" l="0" r="58438" t="31665"/>
          <a:stretch/>
        </p:blipFill>
        <p:spPr>
          <a:xfrm>
            <a:off x="5364625" y="512262"/>
            <a:ext cx="1982550" cy="15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674" y="2139075"/>
            <a:ext cx="3726450" cy="28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080" y="1929650"/>
            <a:ext cx="3406770" cy="300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Nanohub simulation</a:t>
            </a:r>
            <a:endParaRPr/>
          </a:p>
        </p:txBody>
      </p:sp>
      <p:sp>
        <p:nvSpPr>
          <p:cNvPr id="396" name="Google Shape;396;p6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72" y="583250"/>
            <a:ext cx="3380504" cy="16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650" y="490249"/>
            <a:ext cx="3488175" cy="16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25" y="2312750"/>
            <a:ext cx="4480351" cy="21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400" y="2455800"/>
            <a:ext cx="4156999" cy="19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Nanohub simulation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70" y="682375"/>
            <a:ext cx="4250149" cy="20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595" y="682375"/>
            <a:ext cx="4311006" cy="20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70" y="2768049"/>
            <a:ext cx="4250149" cy="20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600" y="2768050"/>
            <a:ext cx="4358744" cy="20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Nanohub simulation</a:t>
            </a:r>
            <a:endParaRPr/>
          </a:p>
        </p:txBody>
      </p:sp>
      <p:sp>
        <p:nvSpPr>
          <p:cNvPr id="416" name="Google Shape;416;p6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5" y="1063375"/>
            <a:ext cx="4011000" cy="19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800" y="1102956"/>
            <a:ext cx="4011000" cy="188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050" y="3143400"/>
            <a:ext cx="3602249" cy="16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3721" y="3143400"/>
            <a:ext cx="3530366" cy="16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75" y="1200150"/>
            <a:ext cx="7469225" cy="126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69" y="2601199"/>
            <a:ext cx="8242607" cy="10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Sentaurus</a:t>
            </a:r>
            <a:r>
              <a:rPr lang="en"/>
              <a:t> sde</a:t>
            </a:r>
            <a:endParaRPr/>
          </a:p>
        </p:txBody>
      </p:sp>
      <p:sp>
        <p:nvSpPr>
          <p:cNvPr id="426" name="Google Shape;426;p6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50" y="758563"/>
            <a:ext cx="20574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950" y="611448"/>
            <a:ext cx="5922849" cy="24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075" y="3259125"/>
            <a:ext cx="48958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Sentaurus sde</a:t>
            </a:r>
            <a:endParaRPr/>
          </a:p>
        </p:txBody>
      </p:sp>
      <p:sp>
        <p:nvSpPr>
          <p:cNvPr id="435" name="Google Shape;435;p67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3" y="1063375"/>
            <a:ext cx="6016176" cy="29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7"/>
          <p:cNvPicPr preferRelativeResize="0"/>
          <p:nvPr/>
        </p:nvPicPr>
        <p:blipFill rotWithShape="1">
          <a:blip r:embed="rId4">
            <a:alphaModFix/>
          </a:blip>
          <a:srcRect b="0" l="0" r="0" t="32573"/>
          <a:stretch/>
        </p:blipFill>
        <p:spPr>
          <a:xfrm>
            <a:off x="6255975" y="1390400"/>
            <a:ext cx="2851425" cy="22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/>
          <p:nvPr>
            <p:ph type="title"/>
          </p:nvPr>
        </p:nvSpPr>
        <p:spPr>
          <a:xfrm>
            <a:off x="457200" y="-175022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Sentaurus</a:t>
            </a:r>
            <a:r>
              <a:rPr lang="en"/>
              <a:t> sdevice</a:t>
            </a:r>
            <a:endParaRPr/>
          </a:p>
        </p:txBody>
      </p:sp>
      <p:sp>
        <p:nvSpPr>
          <p:cNvPr id="443" name="Google Shape;443;p6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925" y="468449"/>
            <a:ext cx="2004275" cy="26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5" y="468450"/>
            <a:ext cx="3103875" cy="35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801" y="468450"/>
            <a:ext cx="3103875" cy="2561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025" y="3119650"/>
            <a:ext cx="2608250" cy="19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276" y="3182775"/>
            <a:ext cx="1427775" cy="19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Partitioning</a:t>
            </a:r>
            <a:endParaRPr/>
          </a:p>
        </p:txBody>
      </p:sp>
      <p:sp>
        <p:nvSpPr>
          <p:cNvPr id="454" name="Google Shape;454;p6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55" name="Google Shape;455;p69"/>
          <p:cNvGraphicFramePr/>
          <p:nvPr/>
        </p:nvGraphicFramePr>
        <p:xfrm>
          <a:off x="952500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{C12149F1-EA2E-41DF-A7C5-2624F2FD800A}</a:tableStyleId>
              </a:tblPr>
              <a:tblGrid>
                <a:gridCol w="1050675"/>
                <a:gridCol w="2568825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Task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Rami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Ahmed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Mohamed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Verilog 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Quantum equations and calculations: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Discrete </a:t>
                      </a:r>
                      <a:r>
                        <a:rPr lang="en" sz="1100"/>
                        <a:t>energy</a:t>
                      </a:r>
                      <a:r>
                        <a:rPr lang="en" sz="1100"/>
                        <a:t> levels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Charge per unit area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Effective density of states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Energy levels with correction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Drain Current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Newton raphson solution: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vgs, vds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Phi_fp, Phi_ms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NR damped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Source and Drain potential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Diff, correction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Test circuit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Classical equations &amp; Parameters: 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finfet module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Parameters (constants)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Parameters (variables)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Surface potential 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Sentaurus sde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Geometry and profile: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Definitions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Parameters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Locations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Parameters and contacts: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Contact initialization and colouring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Set contact edges 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Doping and meshing: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Define profiles</a:t>
                      </a:r>
                      <a:endParaRPr sz="11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Char char="●"/>
                      </a:pPr>
                      <a:r>
                        <a:rPr lang="en" sz="1100"/>
                        <a:t>Refinement size and placement 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Sentaurus sdevice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File, electrode, physics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Plot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Math, solve 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/>
          <p:nvPr>
            <p:ph type="title"/>
          </p:nvPr>
        </p:nvSpPr>
        <p:spPr>
          <a:xfrm>
            <a:off x="457200" y="205975"/>
            <a:ext cx="8229600" cy="807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 you</a:t>
            </a:r>
            <a:endParaRPr sz="4100"/>
          </a:p>
        </p:txBody>
      </p:sp>
      <p:sp>
        <p:nvSpPr>
          <p:cNvPr id="461" name="Google Shape;461;p7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ctrTitle"/>
          </p:nvPr>
        </p:nvSpPr>
        <p:spPr>
          <a:xfrm>
            <a:off x="685800" y="714269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Damped newton raphson method</a:t>
            </a:r>
            <a:endParaRPr/>
          </a:p>
        </p:txBody>
      </p:sp>
      <p:sp>
        <p:nvSpPr>
          <p:cNvPr id="225" name="Google Shape;225;p4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534038"/>
            <a:ext cx="7058575" cy="7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562" y="1816774"/>
            <a:ext cx="2738864" cy="11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A - Parameters</a:t>
            </a:r>
            <a:endParaRPr/>
          </a:p>
        </p:txBody>
      </p:sp>
      <p:sp>
        <p:nvSpPr>
          <p:cNvPr id="233" name="Google Shape;233;p41"/>
          <p:cNvSpPr txBox="1"/>
          <p:nvPr>
            <p:ph idx="1" type="body"/>
          </p:nvPr>
        </p:nvSpPr>
        <p:spPr>
          <a:xfrm>
            <a:off x="457200" y="87450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01563"/>
            <a:ext cx="3486150" cy="38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538" y="2373163"/>
            <a:ext cx="43529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2" y="874500"/>
            <a:ext cx="8866508" cy="33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875" y="1463875"/>
            <a:ext cx="73723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00" y="1646863"/>
            <a:ext cx="71913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equations</a:t>
            </a:r>
            <a:endParaRPr/>
          </a:p>
        </p:txBody>
      </p:sp>
      <p:sp>
        <p:nvSpPr>
          <p:cNvPr id="262" name="Google Shape;262;p4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5"/>
          <p:cNvPicPr preferRelativeResize="0"/>
          <p:nvPr/>
        </p:nvPicPr>
        <p:blipFill rotWithShape="1">
          <a:blip r:embed="rId3">
            <a:alphaModFix/>
          </a:blip>
          <a:srcRect b="-9" l="0" r="0" t="6481"/>
          <a:stretch/>
        </p:blipFill>
        <p:spPr>
          <a:xfrm>
            <a:off x="2917550" y="1200152"/>
            <a:ext cx="3308900" cy="9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675" y="2317622"/>
            <a:ext cx="5646650" cy="11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2825" y="3557275"/>
            <a:ext cx="3978350" cy="7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ustom 5">
      <a:dk1>
        <a:srgbClr val="000000"/>
      </a:dk1>
      <a:lt1>
        <a:srgbClr val="FFFFFF"/>
      </a:lt1>
      <a:dk2>
        <a:srgbClr val="00663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09999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5">
      <a:dk1>
        <a:srgbClr val="000000"/>
      </a:dk1>
      <a:lt1>
        <a:srgbClr val="FFFFFF"/>
      </a:lt1>
      <a:dk2>
        <a:srgbClr val="00663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009999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